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279" r:id="rId16"/>
    <p:sldId id="278" r:id="rId17"/>
    <p:sldId id="280" r:id="rId18"/>
    <p:sldId id="298" r:id="rId19"/>
    <p:sldId id="270" r:id="rId20"/>
    <p:sldId id="292" r:id="rId21"/>
    <p:sldId id="334" r:id="rId22"/>
    <p:sldId id="266" r:id="rId23"/>
    <p:sldId id="288" r:id="rId24"/>
    <p:sldId id="290" r:id="rId25"/>
    <p:sldId id="291" r:id="rId26"/>
    <p:sldId id="293" r:id="rId27"/>
    <p:sldId id="286" r:id="rId28"/>
    <p:sldId id="295" r:id="rId29"/>
    <p:sldId id="351" r:id="rId30"/>
    <p:sldId id="350" r:id="rId31"/>
    <p:sldId id="341" r:id="rId32"/>
    <p:sldId id="277" r:id="rId33"/>
    <p:sldId id="349" r:id="rId34"/>
    <p:sldId id="348" r:id="rId35"/>
    <p:sldId id="297" r:id="rId36"/>
    <p:sldId id="335" r:id="rId37"/>
    <p:sldId id="336" r:id="rId38"/>
    <p:sldId id="306" r:id="rId39"/>
    <p:sldId id="296" r:id="rId40"/>
    <p:sldId id="263" r:id="rId41"/>
    <p:sldId id="329" r:id="rId42"/>
    <p:sldId id="330" r:id="rId43"/>
    <p:sldId id="331" r:id="rId44"/>
    <p:sldId id="332" r:id="rId45"/>
    <p:sldId id="333" r:id="rId46"/>
    <p:sldId id="308" r:id="rId47"/>
    <p:sldId id="322" r:id="rId48"/>
    <p:sldId id="287" r:id="rId49"/>
    <p:sldId id="321" r:id="rId50"/>
    <p:sldId id="282" r:id="rId51"/>
    <p:sldId id="271" r:id="rId52"/>
    <p:sldId id="294" r:id="rId53"/>
    <p:sldId id="257" r:id="rId54"/>
    <p:sldId id="284" r:id="rId55"/>
    <p:sldId id="281" r:id="rId56"/>
    <p:sldId id="273"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42" r:id="rId70"/>
    <p:sldId id="343" r:id="rId71"/>
    <p:sldId id="344" r:id="rId72"/>
    <p:sldId id="345" r:id="rId73"/>
    <p:sldId id="346" r:id="rId74"/>
    <p:sldId id="347" r:id="rId7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1" autoAdjust="0"/>
    <p:restoredTop sz="42970" autoAdjust="0"/>
  </p:normalViewPr>
  <p:slideViewPr>
    <p:cSldViewPr snapToGrid="0">
      <p:cViewPr varScale="1">
        <p:scale>
          <a:sx n="44" d="100"/>
          <a:sy n="44" d="100"/>
        </p:scale>
        <p:origin x="1839" y="33"/>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dirty="0" smtClean="0"/>
              <a:t>1</a:t>
            </a:r>
            <a:r>
              <a:rPr kumimoji="1" lang="ja-JP" altLang="en-US" dirty="0" smtClean="0"/>
              <a:t>つ目の類似度というのは、</a:t>
            </a:r>
            <a:r>
              <a:rPr kumimoji="1" lang="en-US" altLang="ja-JP" dirty="0" smtClean="0"/>
              <a:t>Step1</a:t>
            </a:r>
            <a:r>
              <a:rPr kumimoji="1" lang="ja-JP" altLang="en-US" dirty="0" smtClean="0"/>
              <a:t>の入力コード片と類似コード片間の類似度を指します</a:t>
            </a:r>
            <a:r>
              <a:rPr kumimoji="1" lang="ja-JP" altLang="en-US" dirty="0" smtClean="0"/>
              <a:t>。</a:t>
            </a:r>
            <a:endParaRPr kumimoji="1" lang="en-US" altLang="ja-JP"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dirty="0" smtClean="0"/>
              <a:t>2</a:t>
            </a:r>
            <a:r>
              <a:rPr kumimoji="1" lang="ja-JP" altLang="en-US" dirty="0" smtClean="0"/>
              <a:t>つ目のテストスメルは、</a:t>
            </a:r>
            <a:r>
              <a:rPr kumimoji="1" lang="en-US" altLang="ja-JP" dirty="0" smtClean="0"/>
              <a:t>Step3</a:t>
            </a:r>
            <a:r>
              <a:rPr kumimoji="1" lang="ja-JP" altLang="en-US" dirty="0" err="1" smtClean="0"/>
              <a:t>で検</a:t>
            </a:r>
            <a:r>
              <a:rPr kumimoji="1" lang="ja-JP" altLang="en-US" dirty="0" smtClean="0"/>
              <a:t>出されるテストスメルの数を指します。</a:t>
            </a:r>
            <a:endParaRPr kumimoji="1" lang="en-US" altLang="ja-JP" dirty="0" smtClean="0"/>
          </a:p>
          <a:p>
            <a:endParaRPr kumimoji="1" lang="en-US" altLang="ja-JP" dirty="0" smtClean="0"/>
          </a:p>
          <a:p>
            <a:r>
              <a:rPr kumimoji="1" lang="ja-JP" altLang="en-US" dirty="0" smtClean="0"/>
              <a:t>テストスメルを要素に用いることで、より品質の高いテストコードを開発者に推薦します。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は、推薦されるテストコードの順位付けに関する実験で、</a:t>
            </a:r>
            <a:r>
              <a:rPr lang="en-US" altLang="ja-JP" sz="2400" dirty="0" err="1" smtClean="0"/>
              <a:t>SuiteRec</a:t>
            </a:r>
            <a:r>
              <a:rPr lang="ja-JP" altLang="en-US" sz="2400" dirty="0" smtClean="0"/>
              <a:t>は、開発者が参考にしたいテストコードを上位で推薦できるかを明らかにしました。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dirty="0" smtClean="0"/>
          </a:p>
          <a:p>
            <a:r>
              <a:rPr kumimoji="1" lang="ja-JP" altLang="en-US" u="sng" dirty="0" smtClean="0"/>
              <a:t>ソフトウェアの品質を確認する</a:t>
            </a:r>
            <a:r>
              <a:rPr kumimoji="1" lang="en-US" altLang="ja-JP" u="sng" dirty="0" smtClean="0"/>
              <a:t>1</a:t>
            </a:r>
            <a:r>
              <a:rPr kumimoji="1" lang="ja-JP" altLang="en-US" u="sng" dirty="0" err="1" smtClean="0"/>
              <a:t>つの</a:t>
            </a:r>
            <a:r>
              <a:rPr kumimoji="1" lang="ja-JP" altLang="en-US" u="sng" dirty="0" smtClean="0"/>
              <a:t>指標として、作成したテストが十分に網羅して実行できているか測定するカバレッジは重要です．</a:t>
            </a:r>
            <a:endParaRPr kumimoji="1" lang="en-US" altLang="ja-JP" u="sng" dirty="0" smtClean="0"/>
          </a:p>
          <a:p>
            <a:endParaRPr kumimoji="1" lang="en-US" altLang="ja-JP" dirty="0" smtClean="0"/>
          </a:p>
          <a:p>
            <a:r>
              <a:rPr kumimoji="1" lang="en-US" altLang="ja-JP" dirty="0" smtClean="0"/>
              <a:t>RQ2,3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en-US" altLang="ja-JP" dirty="0" smtClean="0"/>
              <a:t>RQ</a:t>
            </a:r>
            <a:r>
              <a:rPr kumimoji="1" lang="ja-JP" altLang="en-US" dirty="0" smtClean="0"/>
              <a:t>で</a:t>
            </a:r>
            <a:r>
              <a:rPr kumimoji="1" lang="en-US" altLang="ja-JP" dirty="0" err="1" smtClean="0"/>
              <a:t>SuiteRec</a:t>
            </a:r>
            <a:r>
              <a:rPr kumimoji="1" lang="ja-JP" altLang="en-US" dirty="0" smtClean="0"/>
              <a:t>を利用することで、</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a:t>
            </a:r>
            <a:endParaRPr kumimoji="1" lang="en-US" altLang="ja-JP" dirty="0" smtClean="0"/>
          </a:p>
          <a:p>
            <a:pPr marL="0" indent="0">
              <a:buFont typeface="Arial" panose="020B0604020202020204" pitchFamily="34" charset="0"/>
              <a:buNone/>
            </a:pPr>
            <a:r>
              <a:rPr kumimoji="1" lang="ja-JP" altLang="en-US" dirty="0" smtClean="0"/>
              <a:t>を明らかにします。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ソフトウェアテストとは、ソフトウェア開発におけるソフトウェアの品質を確かめる工程のことで、開発プロセスにおける最後の工程になります。</a:t>
            </a:r>
            <a:endParaRPr kumimoji="1" lang="en-US" altLang="ja-JP" dirty="0" smtClean="0"/>
          </a:p>
          <a:p>
            <a:endParaRPr kumimoji="1" lang="en-US" altLang="ja-JP" dirty="0" smtClean="0"/>
          </a:p>
          <a:p>
            <a:r>
              <a:rPr kumimoji="1" lang="ja-JP" altLang="en-US" dirty="0" smtClean="0"/>
              <a:t>そして、ソフトウェア</a:t>
            </a:r>
            <a:r>
              <a:rPr kumimoji="1" lang="ja-JP" altLang="en-US" dirty="0" smtClean="0"/>
              <a:t>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大きく単体テスト・結合テスト・システムテストの</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出された類似コード片に対応するテストコードをテストコードデータベース内から検索します</a:t>
            </a:r>
            <a:r>
              <a:rPr kumimoji="1" lang="ja-JP" altLang="en-US" dirty="0" smtClean="0"/>
              <a:t>。</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u="sng" dirty="0" smtClean="0"/>
              <a:t>具体的には、テストメソッドの名前を区切り文字や大文字で分割し，対象メソッド名と部分一致した時対応付けを行いました</a:t>
            </a:r>
            <a:r>
              <a:rPr kumimoji="1" lang="ja-JP" altLang="en-US" u="sng" dirty="0" smtClean="0"/>
              <a:t>、対応付けをしました。</a:t>
            </a:r>
            <a:endParaRPr kumimoji="1" lang="en-US" altLang="ja-JP" u="sng"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u="sng" dirty="0" smtClean="0"/>
              <a:t>テストメソッド内に複数の</a:t>
            </a:r>
            <a:r>
              <a:rPr kumimoji="1" lang="en-US" altLang="ja-JP" u="sng" dirty="0" err="1" smtClean="0"/>
              <a:t>asser</a:t>
            </a:r>
            <a:r>
              <a:rPr kumimoji="1" lang="ja-JP" altLang="en-US" u="sng" dirty="0" smtClean="0"/>
              <a:t>文を含む場合に発生する</a:t>
            </a:r>
            <a:r>
              <a:rPr kumimoji="1" lang="ja-JP" altLang="en-US" b="1" dirty="0" smtClean="0"/>
              <a:t>アサーションルーレット</a:t>
            </a:r>
            <a:r>
              <a:rPr kumimoji="1" lang="ja-JP" altLang="en-US" dirty="0" smtClean="0"/>
              <a:t>というテストスメルが含まれています。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では、これらのテストスメルを高速で検出するために、本研究ではテストスメルを自動で検出できる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633771994"/>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90828417"/>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817266150"/>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271718" y="1419614"/>
            <a:ext cx="5317651" cy="4462760"/>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無駄なテストコードの作成を防ぎ、</a:t>
            </a:r>
            <a:r>
              <a:rPr lang="en-US" altLang="ja-JP" sz="2200" dirty="0" smtClean="0">
                <a:latin typeface="メイリオ" panose="020B0604030504040204" pitchFamily="50" charset="-128"/>
                <a:ea typeface="メイリオ" panose="020B0604030504040204" pitchFamily="50" charset="-128"/>
              </a:rPr>
              <a:t/>
            </a:r>
            <a:br>
              <a:rPr lang="en-US" altLang="ja-JP" sz="2200" dirty="0" smtClean="0">
                <a:latin typeface="メイリオ" panose="020B0604030504040204" pitchFamily="50" charset="-128"/>
                <a:ea typeface="メイリオ" panose="020B0604030504040204" pitchFamily="50" charset="-128"/>
              </a:rPr>
            </a:br>
            <a:r>
              <a:rPr lang="ja-JP" altLang="en-US" sz="2200" dirty="0" smtClean="0">
                <a:latin typeface="メイリオ" panose="020B0604030504040204" pitchFamily="50" charset="-128"/>
                <a:ea typeface="メイリオ" panose="020B0604030504040204" pitchFamily="50" charset="-128"/>
              </a:rPr>
              <a:t>テスト作成時間を短縮できる</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067561" y="1599503"/>
            <a:ext cx="5592896"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858898" y="4787823"/>
            <a:ext cx="8183485" cy="787132"/>
          </a:xfrm>
          <a:prstGeom prst="wedgeRoundRectCallout">
            <a:avLst>
              <a:gd name="adj1" fmla="val 36717"/>
              <a:gd name="adj2" fmla="val -1112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17246</TotalTime>
  <Words>14736</Words>
  <Application>Microsoft Office PowerPoint</Application>
  <PresentationFormat>ワイド画面</PresentationFormat>
  <Paragraphs>1710</Paragraphs>
  <Slides>74</Slides>
  <Notes>63</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74</vt:i4>
      </vt:variant>
    </vt:vector>
  </HeadingPairs>
  <TitlesOfParts>
    <vt:vector size="84"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483</cp:revision>
  <dcterms:created xsi:type="dcterms:W3CDTF">2020-01-21T13:07:49Z</dcterms:created>
  <dcterms:modified xsi:type="dcterms:W3CDTF">2020-02-04T04:41:50Z</dcterms:modified>
</cp:coreProperties>
</file>